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7" r:id="rId5"/>
    <p:sldId id="268" r:id="rId6"/>
    <p:sldId id="269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0" r:id="rId16"/>
    <p:sldId id="271" r:id="rId1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28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89E37-4AA1-40A2-B09B-7520F06BF400}" type="datetimeFigureOut">
              <a:rPr lang="zh-CN" altLang="en-US" smtClean="0"/>
              <a:t>2026/7/26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9600D9-727D-460A-8553-F6056125F2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2464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9600D9-727D-460A-8553-F6056125F21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7974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06C418-2240-F022-BA50-95D53FE740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51D7D5D-DB60-8B41-BC07-D67F745652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36164A-9CCD-921F-9E09-FECE09124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4B7-F5E0-4911-94C8-6D76D2764439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205C9CC-9956-C444-8691-F2351D18D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8D8C14-B3E8-2656-2848-13BCB73A7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44E8-3EF1-4507-B5E1-0472FA456E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3134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72D4C4-AB26-DC4D-301C-239F5F943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90F90B2-7DC3-C8ED-BB55-BAD577AD1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700BD5-0CEF-1C20-93EC-4F8C6CFD5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4B7-F5E0-4911-94C8-6D76D2764439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DDC71D-C39B-2615-F1CE-447784057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0229BB-2B38-87D7-E5E4-F3D9146CD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44E8-3EF1-4507-B5E1-0472FA456E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503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7590B94-D196-0AE1-60E6-868545E5A7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5D9E197-93DA-E650-F7F6-D524ACBA5F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AFF4A8-D2BE-A0A4-FB23-EDA165E7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4B7-F5E0-4911-94C8-6D76D2764439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0AACB3-7BEB-3BFE-FCEE-B4C0182BF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A48584C-D329-825F-1CF2-F2CE08496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44E8-3EF1-4507-B5E1-0472FA456E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9081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37F060-7ED8-F42A-64FB-EEB4A83F6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2BBBD94-0B4C-6F8D-5A0F-DE7BAC0F6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0D962A-48A0-0C5A-F895-80ED6C6BA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4B7-F5E0-4911-94C8-6D76D2764439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5AE562-58C3-C0F3-F741-F6B1DDE88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59138F7-3EE1-E251-197E-F30A24CAF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44E8-3EF1-4507-B5E1-0472FA456E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1972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597596-88DA-44CF-961F-7B9BF40AF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542F58-A66C-BB87-8BE0-46D73056F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9430B40-4F0A-2AD3-D86F-8C0FC5305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4B7-F5E0-4911-94C8-6D76D2764439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BBDE45B-A02A-CCDF-E5F6-BEFA286AE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EAA7A7-2DDE-D40E-394D-2F1AEE7CE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44E8-3EF1-4507-B5E1-0472FA456E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9876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A6E5D0-5A72-2455-1D20-2AE3E988A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E99BF83-EC55-8844-6370-B97B0106CA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8C74008-A648-4C68-A984-163DCC1019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98CD3EC-5574-68F9-F550-CCEBC0B43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4B7-F5E0-4911-94C8-6D76D2764439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97746E1-0ACB-12CC-A1EE-1449B6944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252BF14-16B5-9540-47BB-809580C10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44E8-3EF1-4507-B5E1-0472FA456E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1493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FD9D4A-D537-6657-4C98-EA79E7505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A5D5730-36F8-AE85-5501-A9BFB6BA4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1579DBC-7F00-10A2-612F-2F5CE5F3DE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68921E8-1CB7-CD70-6C0F-852DE0AF43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14A1243-7DBF-B86D-75A4-289DFB951E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B870892-CEA2-BD12-67B5-B0455B6EF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4B7-F5E0-4911-94C8-6D76D2764439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C278ABB-B346-E815-8062-640BECB34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3B15301-178C-9221-FC00-1CE9EA856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44E8-3EF1-4507-B5E1-0472FA456E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0892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68ED8D-A2B3-2EA6-3724-55AB828E5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D6F6286-6812-B647-2A65-4C9AD95FA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4B7-F5E0-4911-94C8-6D76D2764439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D34DBDF-91E6-7A88-9652-3675BC55D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FC2857C-595B-AAEE-F964-162822D78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44E8-3EF1-4507-B5E1-0472FA456E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4406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3AD7CD1-D967-FEE3-8822-8439105CC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4B7-F5E0-4911-94C8-6D76D2764439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0D9D08E-1E69-3CF1-5C56-07103BFAD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285BE6C-212C-872A-6FF2-4B6574869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44E8-3EF1-4507-B5E1-0472FA456E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6125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5FDB49-5DBC-9312-E092-042CA9C1E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1FE39A2-2F76-96B8-B8A3-1E4521F18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A970A17-AD12-AAEB-89D1-DFE442EF42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810843A-E01E-FFD7-ADCF-B29DAF114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4B7-F5E0-4911-94C8-6D76D2764439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9576238-04B1-3588-4FA5-A0F3C8254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668F141-1660-9458-2767-A8ACE31E7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44E8-3EF1-4507-B5E1-0472FA456E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9843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E7A378-C702-597A-AAE2-509184AB4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97A061E-CA71-4ABE-29C4-00DDB1BAF7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D46E7DF-200D-70BA-4855-DC99825FB1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DDD590E-299A-57FD-CA53-A4A6D8A84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4B7-F5E0-4911-94C8-6D76D2764439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D658EE1-A3F9-56B6-C9A6-0E79690B6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7E46622-72FD-C47A-4057-346B8493F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44E8-3EF1-4507-B5E1-0472FA456E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9668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112A050-B697-2ED7-C71F-61CE07F8F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1EFD21-0803-65CB-8FFF-82C961386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EAF6C8F-986A-5F29-62CF-5215345E97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A04B7-F5E0-4911-94C8-6D76D2764439}" type="datetimeFigureOut">
              <a:rPr lang="zh-CN" altLang="en-US" smtClean="0"/>
              <a:t>2026/7/25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21DBF3B-2C84-BA80-B097-8128F1BEEA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034430-3B03-712F-02EE-2E173D9148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444E8-3EF1-4507-B5E1-0472FA456EC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560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5FE711-D516-AFC6-1051-1AA02E02A0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CN" altLang="zh-CN" b="1" dirty="0"/>
              <a:t>The Cell's Elastic Skin:</a:t>
            </a:r>
            <a:br>
              <a:rPr lang="en-US" altLang="zh-CN" b="1" dirty="0"/>
            </a:br>
            <a:r>
              <a:rPr lang="zh-CN" altLang="zh-CN" b="1" dirty="0"/>
              <a:t> How Membrane Physics </a:t>
            </a:r>
            <a:r>
              <a:rPr lang="en-US" altLang="zh-CN" b="1" dirty="0"/>
              <a:t>Organize </a:t>
            </a:r>
            <a:r>
              <a:rPr lang="zh-CN" altLang="zh-CN" b="1" dirty="0"/>
              <a:t>Biological Life</a:t>
            </a:r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6A87005-47FE-46B9-123A-7E5D2BD3A8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altLang="zh-CN" dirty="0"/>
          </a:p>
          <a:p>
            <a:r>
              <a:rPr lang="en-US" altLang="zh-CN" dirty="0"/>
              <a:t>Pebble Summer School </a:t>
            </a:r>
          </a:p>
          <a:p>
            <a:r>
              <a:rPr lang="en-US" altLang="zh-CN" dirty="0"/>
              <a:t>2026.7.27</a:t>
            </a:r>
          </a:p>
          <a:p>
            <a:r>
              <a:rPr lang="en-US" altLang="zh-CN" dirty="0"/>
              <a:t>Jiahao Chen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46734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D62D87-DE76-C226-D8C3-BB8D84DD7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Mean Curvature and Gaussian Curvature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CB5522E-98AE-266E-0B46-BFBD9FF61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zh-CN" sz="3200" dirty="0"/>
              <a:t>From the principal curvatures, we derive the two most central geometric quantities in the Helfrich model:</a:t>
            </a:r>
          </a:p>
          <a:p>
            <a:pPr marL="0" indent="0">
              <a:buNone/>
            </a:pPr>
            <a:r>
              <a:rPr lang="zh-CN" altLang="zh-CN" sz="3200" dirty="0"/>
              <a:t>Mean curvature (H):</a:t>
            </a:r>
            <a:br>
              <a:rPr lang="zh-CN" altLang="zh-CN" sz="3200" dirty="0"/>
            </a:br>
            <a:r>
              <a:rPr lang="en-US" altLang="zh-CN" sz="3200" dirty="0"/>
              <a:t>                                   </a:t>
            </a:r>
            <a:r>
              <a:rPr lang="zh-CN" altLang="zh-CN" sz="3200" b="1" dirty="0"/>
              <a:t>H = ½(c₁ + c₂)</a:t>
            </a:r>
            <a:br>
              <a:rPr lang="zh-CN" altLang="zh-CN" sz="3200" dirty="0"/>
            </a:br>
            <a:r>
              <a:rPr lang="zh-CN" altLang="zh-CN" sz="3200" dirty="0"/>
              <a:t>which reflects the average degree of bending of the surface (outward or inward).</a:t>
            </a:r>
          </a:p>
          <a:p>
            <a:pPr marL="0" indent="0">
              <a:buNone/>
            </a:pPr>
            <a:r>
              <a:rPr lang="zh-CN" altLang="zh-CN" sz="3200" dirty="0"/>
              <a:t>Gaussian curvature (K):</a:t>
            </a:r>
            <a:br>
              <a:rPr lang="zh-CN" altLang="zh-CN" sz="3200" dirty="0"/>
            </a:br>
            <a:r>
              <a:rPr lang="en-US" altLang="zh-CN" sz="3200" dirty="0"/>
              <a:t>                                      </a:t>
            </a:r>
            <a:r>
              <a:rPr lang="zh-CN" altLang="zh-CN" sz="3200" b="1" dirty="0"/>
              <a:t>K = c₁ · c₂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5960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C0B087-CBBB-E173-387A-4FC062ADB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Helfrich Theory 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D4F02734-E2E2-3B74-5904-11BD524DA8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zh-CN" altLang="zh-CN" dirty="0"/>
                  <a:t>The core of Helfrich theory is built upon the </a:t>
                </a:r>
                <a:r>
                  <a:rPr lang="zh-CN" altLang="zh-CN" b="1" dirty="0"/>
                  <a:t>quadratic bending approximation</a:t>
                </a:r>
                <a:r>
                  <a:rPr lang="zh-CN" altLang="zh-CN" dirty="0"/>
                  <a:t> for isotropic fluid membranes:</a:t>
                </a:r>
              </a:p>
              <a:p>
                <a:pPr marL="0" indent="0">
                  <a:buNone/>
                </a:pPr>
                <a:r>
                  <a:rPr lang="zh-CN" altLang="zh-CN" b="1" dirty="0"/>
                  <a:t>Bending free energy density</a:t>
                </a:r>
                <a:r>
                  <a:rPr lang="zh-CN" altLang="zh-CN" dirty="0"/>
                  <a:t>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/>
                        </m:ctrlPr>
                      </m:sSubPr>
                      <m:e>
                        <m:r>
                          <a:rPr lang="zh-CN" altLang="en-US" i="1"/>
                          <m:t>𝑓</m:t>
                        </m:r>
                      </m:e>
                      <m:sub>
                        <m:r>
                          <a:rPr lang="zh-CN" altLang="en-US" i="1"/>
                          <m:t>𝑏</m:t>
                        </m:r>
                      </m:sub>
                    </m:sSub>
                  </m:oMath>
                </a14:m>
                <a:r>
                  <a:rPr lang="zh-CN" altLang="zh-CN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/>
                          </m:ctrlPr>
                        </m:sSubPr>
                        <m:e>
                          <m:r>
                            <a:rPr lang="zh-CN" altLang="en-US" i="1"/>
                            <m:t>𝑓</m:t>
                          </m:r>
                        </m:e>
                        <m:sub>
                          <m:r>
                            <a:rPr lang="zh-CN" altLang="en-US" i="1"/>
                            <m:t>𝑏</m:t>
                          </m:r>
                        </m:sub>
                      </m:sSub>
                      <m:r>
                        <a:rPr lang="en-US" altLang="zh-CN"/>
                        <m:t>=</m:t>
                      </m:r>
                      <m:f>
                        <m:fPr>
                          <m:ctrlPr>
                            <a:rPr lang="zh-CN" altLang="en-US" i="1"/>
                          </m:ctrlPr>
                        </m:fPr>
                        <m:num>
                          <m:r>
                            <a:rPr lang="en-US" altLang="zh-CN"/>
                            <m:t>1</m:t>
                          </m:r>
                        </m:num>
                        <m:den>
                          <m:r>
                            <a:rPr lang="en-US" altLang="zh-CN"/>
                            <m:t>2</m:t>
                          </m:r>
                        </m:den>
                      </m:f>
                      <m:r>
                        <a:rPr lang="zh-CN" altLang="en-US" i="1"/>
                        <m:t>𝜅</m:t>
                      </m:r>
                      <m:sSup>
                        <m:sSupPr>
                          <m:ctrlPr>
                            <a:rPr lang="zh-CN" altLang="en-US" i="1"/>
                          </m:ctrlPr>
                        </m:sSupPr>
                        <m:e>
                          <m:d>
                            <m:dPr>
                              <m:ctrlPr>
                                <a:rPr lang="zh-CN" altLang="en-US" i="1"/>
                              </m:ctrlPr>
                            </m:dPr>
                            <m:e>
                              <m:r>
                                <a:rPr lang="en-US" altLang="zh-CN"/>
                                <m:t>2</m:t>
                              </m:r>
                              <m:r>
                                <a:rPr lang="zh-CN" altLang="en-US" i="1"/>
                                <m:t>𝐻</m:t>
                              </m:r>
                              <m:r>
                                <a:rPr lang="zh-CN" altLang="en-US"/>
                                <m:t>−</m:t>
                              </m:r>
                              <m:sSub>
                                <m:sSubPr>
                                  <m:ctrlPr>
                                    <a:rPr lang="zh-CN" altLang="en-US" i="1"/>
                                  </m:ctrlPr>
                                </m:sSubPr>
                                <m:e>
                                  <m:r>
                                    <a:rPr lang="zh-CN" altLang="en-US" i="1"/>
                                    <m:t>𝑐</m:t>
                                  </m:r>
                                </m:e>
                                <m:sub>
                                  <m:r>
                                    <a:rPr lang="en-US" altLang="zh-CN"/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altLang="zh-CN"/>
                            <m:t>2</m:t>
                          </m:r>
                        </m:sup>
                      </m:sSup>
                      <m:r>
                        <a:rPr lang="en-US" altLang="zh-CN"/>
                        <m:t>+</m:t>
                      </m:r>
                      <m:acc>
                        <m:accPr>
                          <m:chr m:val="̅"/>
                          <m:ctrlPr>
                            <a:rPr lang="zh-CN" altLang="en-US" i="1"/>
                          </m:ctrlPr>
                        </m:accPr>
                        <m:e>
                          <m:r>
                            <a:rPr lang="zh-CN" altLang="en-US" i="1"/>
                            <m:t>𝜅</m:t>
                          </m:r>
                        </m:e>
                      </m:acc>
                      <m:r>
                        <a:rPr lang="zh-CN" altLang="en-US" i="1"/>
                        <m:t>𝐾</m:t>
                      </m:r>
                    </m:oMath>
                  </m:oMathPara>
                </a14:m>
                <a:endParaRPr lang="zh-CN" altLang="en-US" dirty="0"/>
              </a:p>
              <a:p>
                <a:pPr marL="0" indent="0">
                  <a:buNone/>
                </a:pPr>
                <a:r>
                  <a:rPr lang="zh-CN" altLang="zh-CN" dirty="0"/>
                  <a:t>where: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zh-CN" altLang="en-US" i="1"/>
                      <m:t>𝜅</m:t>
                    </m:r>
                  </m:oMath>
                </a14:m>
                <a:r>
                  <a:rPr lang="zh-CN" altLang="zh-CN" dirty="0"/>
                  <a:t>: bending rigidity,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/>
                        </m:ctrlPr>
                      </m:sSubPr>
                      <m:e>
                        <m:r>
                          <a:rPr lang="zh-CN" altLang="en-US" i="1"/>
                          <m:t>𝑐</m:t>
                        </m:r>
                      </m:e>
                      <m:sub>
                        <m:r>
                          <a:rPr lang="en-US" altLang="zh-CN"/>
                          <m:t>0</m:t>
                        </m:r>
                      </m:sub>
                    </m:sSub>
                  </m:oMath>
                </a14:m>
                <a:r>
                  <a:rPr lang="zh-CN" altLang="zh-CN" dirty="0"/>
                  <a:t>: spontaneous curvature,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CN" altLang="en-US"/>
                        </m:ctrlPr>
                      </m:accPr>
                      <m:e>
                        <m:r>
                          <a:rPr lang="zh-CN" altLang="en-US" i="1"/>
                          <m:t>𝜅</m:t>
                        </m:r>
                      </m:e>
                    </m:acc>
                  </m:oMath>
                </a14:m>
                <a:r>
                  <a:rPr lang="zh-CN" altLang="zh-CN" dirty="0"/>
                  <a:t>: Gaussian modulus.</a:t>
                </a:r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D4F02734-E2E2-3B74-5904-11BD524DA8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5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4000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1C42DB-B122-4627-DF9E-10052C8A8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Helfrich Theory 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3EE6AC3-57F0-9B57-DA97-1A758000D4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zh-CN" altLang="zh-CN" b="1" dirty="0"/>
                  <a:t>Total membrane Hamiltonian (with constraints)</a:t>
                </a:r>
                <a:r>
                  <a:rPr lang="zh-CN" altLang="zh-CN" dirty="0"/>
                  <a:t>:</a:t>
                </a:r>
                <a:br>
                  <a:rPr lang="zh-CN" altLang="zh-CN" dirty="0"/>
                </a:br>
                <a:r>
                  <a:rPr lang="zh-CN" altLang="zh-CN" dirty="0"/>
                  <a:t>By incorporating Lagrange multipliers, we add constraints on the total area </a:t>
                </a:r>
                <a14:m>
                  <m:oMath xmlns:m="http://schemas.openxmlformats.org/officeDocument/2006/math">
                    <m:r>
                      <a:rPr lang="zh-CN" altLang="en-US" i="1"/>
                      <m:t>𝐴</m:t>
                    </m:r>
                  </m:oMath>
                </a14:m>
                <a:r>
                  <a:rPr lang="zh-CN" altLang="zh-CN" dirty="0"/>
                  <a:t> and enclosed volume </a:t>
                </a:r>
                <a14:m>
                  <m:oMath xmlns:m="http://schemas.openxmlformats.org/officeDocument/2006/math">
                    <m:r>
                      <a:rPr lang="zh-CN" altLang="en-US" i="1"/>
                      <m:t>𝑉</m:t>
                    </m:r>
                  </m:oMath>
                </a14:m>
                <a:r>
                  <a:rPr lang="zh-CN" altLang="zh-CN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/>
                        <m:t>ℱ</m:t>
                      </m:r>
                      <m:r>
                        <a:rPr lang="en-US" altLang="zh-CN"/>
                        <m:t>=</m:t>
                      </m:r>
                      <m:nary>
                        <m:naryPr>
                          <m:grow m:val="on"/>
                          <m:supHide m:val="on"/>
                          <m:ctrlPr>
                            <a:rPr lang="zh-CN" altLang="en-US" i="1"/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/>
                            <m:t>Σ</m:t>
                          </m:r>
                        </m:sub>
                        <m:sup/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zh-CN" altLang="en-US" i="1"/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zh-CN" altLang="en-US" i="1"/>
                                  </m:ctrlPr>
                                </m:fPr>
                                <m:num>
                                  <m:r>
                                    <a:rPr lang="en-US" altLang="zh-CN"/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CN"/>
                                    <m:t>2</m:t>
                                  </m:r>
                                </m:den>
                              </m:f>
                              <m:r>
                                <a:rPr lang="zh-CN" altLang="en-US" i="1"/>
                                <m:t>𝜅</m:t>
                              </m:r>
                              <m:sSup>
                                <m:sSupPr>
                                  <m:ctrlPr>
                                    <a:rPr lang="zh-CN" altLang="en-US" i="1"/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zh-CN" altLang="en-US" i="1"/>
                                      </m:ctrlPr>
                                    </m:dPr>
                                    <m:e>
                                      <m:r>
                                        <a:rPr lang="en-US" altLang="zh-CN"/>
                                        <m:t>2</m:t>
                                      </m:r>
                                      <m:r>
                                        <a:rPr lang="zh-CN" altLang="en-US" i="1"/>
                                        <m:t>𝐻</m:t>
                                      </m:r>
                                      <m:r>
                                        <a:rPr lang="zh-CN" altLang="en-US"/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zh-CN" altLang="en-US" i="1"/>
                                          </m:ctrlPr>
                                        </m:sSubPr>
                                        <m:e>
                                          <m:r>
                                            <a:rPr lang="zh-CN" altLang="en-US" i="1"/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altLang="zh-CN"/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CN"/>
                                    <m:t>2</m:t>
                                  </m:r>
                                </m:sup>
                              </m:sSup>
                              <m:r>
                                <a:rPr lang="en-US" altLang="zh-CN"/>
                                <m:t>+</m:t>
                              </m:r>
                              <m:acc>
                                <m:accPr>
                                  <m:chr m:val="̅"/>
                                  <m:ctrlPr>
                                    <a:rPr lang="zh-CN" altLang="en-US" i="1"/>
                                  </m:ctrlPr>
                                </m:accPr>
                                <m:e>
                                  <m:r>
                                    <a:rPr lang="zh-CN" altLang="en-US" i="1"/>
                                    <m:t>𝜅</m:t>
                                  </m:r>
                                </m:e>
                              </m:acc>
                              <m:r>
                                <a:rPr lang="zh-CN" altLang="en-US" i="1"/>
                                <m:t>𝐾</m:t>
                              </m:r>
                            </m:e>
                          </m:d>
                        </m:e>
                      </m:nary>
                      <m:r>
                        <a:rPr lang="zh-CN" altLang="en-US" i="1"/>
                        <m:t>𝑑𝐴</m:t>
                      </m:r>
                      <m:r>
                        <a:rPr lang="en-US" altLang="zh-CN"/>
                        <m:t>+</m:t>
                      </m:r>
                      <m:r>
                        <a:rPr lang="zh-CN" altLang="en-US" i="1"/>
                        <m:t>𝛾</m:t>
                      </m:r>
                      <m:nary>
                        <m:naryPr>
                          <m:grow m:val="on"/>
                          <m:supHide m:val="on"/>
                          <m:ctrlPr>
                            <a:rPr lang="zh-CN" altLang="en-US" i="1"/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/>
                            <m:t>Σ</m:t>
                          </m:r>
                        </m:sub>
                        <m:sup/>
                        <m:e>
                          <m:r>
                            <a:rPr lang="zh-CN" altLang="en-US" i="1"/>
                            <m:t>𝑑</m:t>
                          </m:r>
                        </m:e>
                      </m:nary>
                      <m:r>
                        <a:rPr lang="zh-CN" altLang="en-US" i="1"/>
                        <m:t>𝐴</m:t>
                      </m:r>
                      <m:r>
                        <a:rPr lang="en-US" altLang="zh-CN"/>
                        <m:t>+</m:t>
                      </m:r>
                      <m:r>
                        <a:rPr lang="zh-CN" altLang="en-US" i="1"/>
                        <m:t>𝑝</m:t>
                      </m:r>
                      <m:nary>
                        <m:naryPr>
                          <m:grow m:val="on"/>
                          <m:supHide m:val="on"/>
                          <m:ctrlPr>
                            <a:rPr lang="zh-CN" altLang="en-US" i="1"/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/>
                            <m:t>Ω</m:t>
                          </m:r>
                        </m:sub>
                        <m:sup/>
                        <m:e>
                          <m:r>
                            <a:rPr lang="zh-CN" altLang="en-US" i="1"/>
                            <m:t>𝑑</m:t>
                          </m:r>
                        </m:e>
                      </m:nary>
                      <m:r>
                        <a:rPr lang="zh-CN" altLang="en-US" i="1"/>
                        <m:t>𝑉</m:t>
                      </m:r>
                    </m:oMath>
                  </m:oMathPara>
                </a14:m>
                <a:endParaRPr lang="zh-CN" altLang="en-US" dirty="0"/>
              </a:p>
              <a:p>
                <a:pPr marL="0" indent="0">
                  <a:buNone/>
                </a:pPr>
                <a:r>
                  <a:rPr lang="zh-CN" altLang="zh-CN" dirty="0"/>
                  <a:t>where: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zh-CN" altLang="en-US" i="1"/>
                      <m:t>𝛾</m:t>
                    </m:r>
                  </m:oMath>
                </a14:m>
                <a:r>
                  <a:rPr lang="zh-CN" altLang="zh-CN" dirty="0"/>
                  <a:t>: surface tension (Lagrange multiplier for area constraint),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zh-CN" altLang="en-US" i="1"/>
                      <m:t>𝑝</m:t>
                    </m:r>
                  </m:oMath>
                </a14:m>
                <a:r>
                  <a:rPr lang="zh-CN" altLang="zh-CN" dirty="0"/>
                  <a:t>: osmotic pressure difference (Lagrange multiplier for volume constraint).</a:t>
                </a:r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3EE6AC3-57F0-9B57-DA97-1A758000D4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521" b="-23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3935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FCD106-EB12-671F-D52F-6F56BDCD7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Visualization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FF7ABF07-10F2-8ECE-40F9-21F26ED20C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15979"/>
                <a:ext cx="10515600" cy="4660984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zh-CN" altLang="zh-CN" dirty="0"/>
                  <a:t>Within the Helfrich theory, the shape of an axisymmetric membrane without shear stress, expressed in cylindrical coordinates </a:t>
                </a:r>
                <a14:m>
                  <m:oMath xmlns:m="http://schemas.openxmlformats.org/officeDocument/2006/math">
                    <m:d>
                      <m:dPr>
                        <m:sepChr m:val=","/>
                        <m:ctrlPr>
                          <a:rPr lang="zh-CN" altLang="en-US"/>
                        </m:ctrlPr>
                      </m:dPr>
                      <m:e>
                        <m:r>
                          <a:rPr lang="zh-CN" altLang="en-US" i="1"/>
                          <m:t>𝑟</m:t>
                        </m:r>
                      </m:e>
                      <m:e>
                        <m:r>
                          <a:rPr lang="zh-CN" altLang="en-US" i="1"/>
                          <m:t>𝑧</m:t>
                        </m:r>
                      </m:e>
                    </m:d>
                  </m:oMath>
                </a14:m>
                <a:r>
                  <a:rPr lang="zh-CN" altLang="zh-CN" dirty="0"/>
                  <a:t>, is extremely accurately described by the following higher-order even polynomial:</a:t>
                </a:r>
              </a:p>
              <a:p>
                <a14:m>
                  <m:oMath xmlns:m="http://schemas.openxmlformats.org/officeDocument/2006/math">
                    <m:r>
                      <a:rPr lang="zh-CN" altLang="en-US" i="1"/>
                      <m:t>𝑧</m:t>
                    </m:r>
                    <m:d>
                      <m:dPr>
                        <m:ctrlPr>
                          <a:rPr lang="zh-CN" altLang="en-US" i="1"/>
                        </m:ctrlPr>
                      </m:dPr>
                      <m:e>
                        <m:r>
                          <a:rPr lang="zh-CN" altLang="en-US" i="1"/>
                          <m:t>𝑟</m:t>
                        </m:r>
                      </m:e>
                    </m:d>
                    <m:r>
                      <a:rPr lang="en-US" altLang="zh-CN"/>
                      <m:t>=±</m:t>
                    </m:r>
                    <m:rad>
                      <m:radPr>
                        <m:degHide m:val="on"/>
                        <m:ctrlPr>
                          <a:rPr lang="zh-CN" altLang="en-US" i="1"/>
                        </m:ctrlPr>
                      </m:radPr>
                      <m:deg/>
                      <m:e>
                        <m:r>
                          <a:rPr lang="en-US" altLang="zh-CN"/>
                          <m:t>1−</m:t>
                        </m:r>
                        <m:sSup>
                          <m:sSupPr>
                            <m:ctrlPr>
                              <a:rPr lang="zh-CN" altLang="en-US" i="1"/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en-US" i="1"/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CN" altLang="en-US" i="1"/>
                                    </m:ctrlPr>
                                  </m:fPr>
                                  <m:num>
                                    <m:r>
                                      <a:rPr lang="zh-CN" altLang="en-US" i="1"/>
                                      <m:t>𝑟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zh-CN" altLang="en-US" i="1"/>
                                        </m:ctrlPr>
                                      </m:sSubPr>
                                      <m:e>
                                        <m:r>
                                          <a:rPr lang="zh-CN" altLang="en-US" i="1"/>
                                          <m:t>𝑅</m:t>
                                        </m:r>
                                      </m:e>
                                      <m:sub>
                                        <m:r>
                                          <a:rPr lang="en-US" altLang="zh-CN"/>
                                          <m:t>0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CN"/>
                              <m:t>2</m:t>
                            </m:r>
                          </m:sup>
                        </m:sSup>
                      </m:e>
                    </m:rad>
                    <m:d>
                      <m:dPr>
                        <m:begChr m:val="["/>
                        <m:endChr m:val="]"/>
                        <m:ctrlPr>
                          <a:rPr lang="zh-CN" altLang="en-US" i="1"/>
                        </m:ctrlPr>
                      </m:dPr>
                      <m:e>
                        <m:sSub>
                          <m:sSubPr>
                            <m:ctrlPr>
                              <a:rPr lang="zh-CN" altLang="en-US" i="1"/>
                            </m:ctrlPr>
                          </m:sSubPr>
                          <m:e>
                            <m:r>
                              <a:rPr lang="zh-CN" altLang="en-US" i="1"/>
                              <m:t>𝑐</m:t>
                            </m:r>
                          </m:e>
                          <m:sub>
                            <m:r>
                              <a:rPr lang="en-US" altLang="zh-CN"/>
                              <m:t>1</m:t>
                            </m:r>
                          </m:sub>
                        </m:sSub>
                        <m:r>
                          <a:rPr lang="en-US" altLang="zh-CN"/>
                          <m:t>+</m:t>
                        </m:r>
                        <m:sSub>
                          <m:sSubPr>
                            <m:ctrlPr>
                              <a:rPr lang="zh-CN" altLang="en-US" i="1"/>
                            </m:ctrlPr>
                          </m:sSubPr>
                          <m:e>
                            <m:r>
                              <a:rPr lang="zh-CN" altLang="en-US" i="1"/>
                              <m:t>𝑐</m:t>
                            </m:r>
                          </m:e>
                          <m:sub>
                            <m:r>
                              <a:rPr lang="en-US" altLang="zh-CN"/>
                              <m:t>2</m:t>
                            </m:r>
                          </m:sub>
                        </m:sSub>
                        <m:sSup>
                          <m:sSupPr>
                            <m:ctrlPr>
                              <a:rPr lang="zh-CN" altLang="en-US" i="1"/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en-US" i="1"/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CN" altLang="en-US" i="1"/>
                                    </m:ctrlPr>
                                  </m:fPr>
                                  <m:num>
                                    <m:r>
                                      <a:rPr lang="zh-CN" altLang="en-US" i="1"/>
                                      <m:t>𝑟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zh-CN" altLang="en-US" i="1"/>
                                        </m:ctrlPr>
                                      </m:sSubPr>
                                      <m:e>
                                        <m:r>
                                          <a:rPr lang="zh-CN" altLang="en-US" i="1"/>
                                          <m:t>𝑅</m:t>
                                        </m:r>
                                      </m:e>
                                      <m:sub>
                                        <m:r>
                                          <a:rPr lang="en-US" altLang="zh-CN"/>
                                          <m:t>0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CN"/>
                              <m:t>2</m:t>
                            </m:r>
                          </m:sup>
                        </m:sSup>
                        <m:r>
                          <a:rPr lang="en-US" altLang="zh-CN"/>
                          <m:t>+</m:t>
                        </m:r>
                        <m:sSub>
                          <m:sSubPr>
                            <m:ctrlPr>
                              <a:rPr lang="zh-CN" altLang="en-US" i="1"/>
                            </m:ctrlPr>
                          </m:sSubPr>
                          <m:e>
                            <m:r>
                              <a:rPr lang="zh-CN" altLang="en-US" i="1"/>
                              <m:t>𝑐</m:t>
                            </m:r>
                          </m:e>
                          <m:sub>
                            <m:r>
                              <a:rPr lang="en-US" altLang="zh-CN"/>
                              <m:t>3</m:t>
                            </m:r>
                          </m:sub>
                        </m:sSub>
                        <m:sSup>
                          <m:sSupPr>
                            <m:ctrlPr>
                              <a:rPr lang="zh-CN" altLang="en-US" i="1"/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en-US" i="1"/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CN" altLang="en-US" i="1"/>
                                    </m:ctrlPr>
                                  </m:fPr>
                                  <m:num>
                                    <m:r>
                                      <a:rPr lang="zh-CN" altLang="en-US" i="1"/>
                                      <m:t>𝑟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zh-CN" altLang="en-US" i="1"/>
                                        </m:ctrlPr>
                                      </m:sSubPr>
                                      <m:e>
                                        <m:r>
                                          <a:rPr lang="zh-CN" altLang="en-US" i="1"/>
                                          <m:t>𝑅</m:t>
                                        </m:r>
                                      </m:e>
                                      <m:sub>
                                        <m:r>
                                          <a:rPr lang="en-US" altLang="zh-CN"/>
                                          <m:t>0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CN"/>
                              <m:t>4</m:t>
                            </m:r>
                          </m:sup>
                        </m:sSup>
                      </m:e>
                    </m:d>
                    <m:r>
                      <a:rPr lang="en-US" altLang="zh-CN"/>
                      <m:t>+</m:t>
                    </m:r>
                    <m:r>
                      <m:rPr>
                        <m:sty m:val="p"/>
                      </m:rPr>
                      <a:rPr lang="en-US" altLang="zh-CN"/>
                      <m:t>Δ</m:t>
                    </m:r>
                    <m:r>
                      <a:rPr lang="zh-CN" altLang="en-US" i="1"/>
                      <m:t>𝑧</m:t>
                    </m:r>
                    <m:d>
                      <m:dPr>
                        <m:ctrlPr>
                          <a:rPr lang="zh-CN" altLang="en-US" i="1"/>
                        </m:ctrlPr>
                      </m:dPr>
                      <m:e>
                        <m:sSub>
                          <m:sSubPr>
                            <m:ctrlPr>
                              <a:rPr lang="zh-CN" altLang="en-US" i="1"/>
                            </m:ctrlPr>
                          </m:sSubPr>
                          <m:e>
                            <m:r>
                              <a:rPr lang="zh-CN" altLang="en-US" i="1"/>
                              <m:t>𝑐</m:t>
                            </m:r>
                          </m:e>
                          <m:sub>
                            <m:r>
                              <a:rPr lang="en-US" altLang="zh-CN"/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zh-CN" altLang="en-US" dirty="0"/>
              </a:p>
              <a:p>
                <a:r>
                  <a:rPr lang="zh-CN" altLang="zh-CN" dirty="0"/>
                  <a:t>where: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/>
                        </m:ctrlPr>
                      </m:sSubPr>
                      <m:e>
                        <m:r>
                          <a:rPr lang="zh-CN" altLang="en-US" i="1"/>
                          <m:t>𝑅</m:t>
                        </m:r>
                      </m:e>
                      <m:sub>
                        <m:r>
                          <a:rPr lang="en-US" altLang="zh-CN"/>
                          <m:t>0</m:t>
                        </m:r>
                      </m:sub>
                    </m:sSub>
                  </m:oMath>
                </a14:m>
                <a:r>
                  <a:rPr lang="zh-CN" altLang="zh-CN" dirty="0"/>
                  <a:t>: characteristic radius (e.g., equatorial radius),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/>
                        </m:ctrlPr>
                      </m:sSubPr>
                      <m:e>
                        <m:r>
                          <a:rPr lang="zh-CN" altLang="en-US" i="1"/>
                          <m:t>𝑐</m:t>
                        </m:r>
                      </m:e>
                      <m:sub>
                        <m:r>
                          <a:rPr lang="en-US" altLang="zh-CN"/>
                          <m:t>1</m:t>
                        </m:r>
                      </m:sub>
                    </m:sSub>
                    <m:r>
                      <a:rPr lang="en-US" altLang="zh-CN"/>
                      <m:t>,</m:t>
                    </m:r>
                    <m:sSub>
                      <m:sSubPr>
                        <m:ctrlPr>
                          <a:rPr lang="zh-CN" altLang="en-US" i="1"/>
                        </m:ctrlPr>
                      </m:sSubPr>
                      <m:e>
                        <m:r>
                          <a:rPr lang="zh-CN" altLang="en-US" i="1"/>
                          <m:t>𝑐</m:t>
                        </m:r>
                      </m:e>
                      <m:sub>
                        <m:r>
                          <a:rPr lang="en-US" altLang="zh-CN"/>
                          <m:t>2</m:t>
                        </m:r>
                      </m:sub>
                    </m:sSub>
                    <m:r>
                      <a:rPr lang="en-US" altLang="zh-CN"/>
                      <m:t>,</m:t>
                    </m:r>
                    <m:sSub>
                      <m:sSubPr>
                        <m:ctrlPr>
                          <a:rPr lang="zh-CN" altLang="en-US" i="1"/>
                        </m:ctrlPr>
                      </m:sSubPr>
                      <m:e>
                        <m:r>
                          <a:rPr lang="zh-CN" altLang="en-US" i="1"/>
                          <m:t>𝑐</m:t>
                        </m:r>
                      </m:e>
                      <m:sub>
                        <m:r>
                          <a:rPr lang="en-US" altLang="zh-CN"/>
                          <m:t>3</m:t>
                        </m:r>
                      </m:sub>
                    </m:sSub>
                  </m:oMath>
                </a14:m>
                <a:r>
                  <a:rPr lang="zh-CN" altLang="zh-CN" dirty="0"/>
                  <a:t>: expansion coefficients determined by boundary conditions and minimization of free energy,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/>
                      <m:t>Δ</m:t>
                    </m:r>
                    <m:r>
                      <a:rPr lang="zh-CN" altLang="en-US" i="1"/>
                      <m:t>𝑧</m:t>
                    </m:r>
                    <m:d>
                      <m:dPr>
                        <m:ctrlPr>
                          <a:rPr lang="zh-CN" altLang="en-US" i="1"/>
                        </m:ctrlPr>
                      </m:dPr>
                      <m:e>
                        <m:sSub>
                          <m:sSubPr>
                            <m:ctrlPr>
                              <a:rPr lang="zh-CN" altLang="en-US" i="1"/>
                            </m:ctrlPr>
                          </m:sSubPr>
                          <m:e>
                            <m:r>
                              <a:rPr lang="zh-CN" altLang="en-US" i="1"/>
                              <m:t>𝑐</m:t>
                            </m:r>
                          </m:e>
                          <m:sub>
                            <m:r>
                              <a:rPr lang="en-US" altLang="zh-CN"/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zh-CN" dirty="0"/>
                  <a:t>: a vertical shift term that accounts for the effect of spontaneous curvature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/>
                        </m:ctrlPr>
                      </m:sSubPr>
                      <m:e>
                        <m:r>
                          <a:rPr lang="zh-CN" altLang="en-US" i="1"/>
                          <m:t>𝑐</m:t>
                        </m:r>
                      </m:e>
                      <m:sub>
                        <m:r>
                          <a:rPr lang="en-US" altLang="zh-CN"/>
                          <m:t>0</m:t>
                        </m:r>
                      </m:sub>
                    </m:sSub>
                  </m:oMath>
                </a14:m>
                <a:r>
                  <a:rPr lang="zh-CN" altLang="zh-CN" dirty="0"/>
                  <a:t> (or other asymmetry factors).</a:t>
                </a:r>
              </a:p>
              <a:p>
                <a:r>
                  <a:rPr lang="zh-CN" altLang="zh-CN" dirty="0"/>
                  <a:t>The </a:t>
                </a:r>
                <a14:m>
                  <m:oMath xmlns:m="http://schemas.openxmlformats.org/officeDocument/2006/math">
                    <m:r>
                      <a:rPr lang="en-US" altLang="zh-CN"/>
                      <m:t>±</m:t>
                    </m:r>
                  </m:oMath>
                </a14:m>
                <a:r>
                  <a:rPr lang="zh-CN" altLang="zh-CN" dirty="0"/>
                  <a:t> sign corresponds to the upper and lower halves of the membrane profile, and the polynomial is even in </a:t>
                </a:r>
                <a14:m>
                  <m:oMath xmlns:m="http://schemas.openxmlformats.org/officeDocument/2006/math">
                    <m:r>
                      <a:rPr lang="zh-CN" altLang="en-US" i="1"/>
                      <m:t>𝑟</m:t>
                    </m:r>
                  </m:oMath>
                </a14:m>
                <a:r>
                  <a:rPr lang="zh-CN" altLang="zh-CN" dirty="0"/>
                  <a:t> to preserve axial symmetry.</a:t>
                </a:r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FF7ABF07-10F2-8ECE-40F9-21F26ED20C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15979"/>
                <a:ext cx="10515600" cy="4660984"/>
              </a:xfrm>
              <a:blipFill>
                <a:blip r:embed="rId2"/>
                <a:stretch>
                  <a:fillRect l="-812" t="-2880" b="-31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2756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2E3DE3-5708-E0AF-A8AD-0D9935E67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b="1" dirty="0"/>
              <a:t>Future Directions – Theoretical &amp; Physical Extensions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AB19DE1-5959-AF19-BE1A-E0D6A8D0CA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zh-CN" altLang="zh-CN" b="1" dirty="0"/>
                  <a:t>Beyond quadratic approximation</a:t>
                </a:r>
                <a:endParaRPr lang="zh-CN" altLang="zh-CN" dirty="0"/>
              </a:p>
              <a:p>
                <a:pPr lvl="1"/>
                <a:r>
                  <a:rPr lang="zh-CN" altLang="zh-CN" dirty="0"/>
                  <a:t>Higher-order curvature terms (4th-order derivatives) for large deformations (fusion, budding)</a:t>
                </a:r>
              </a:p>
              <a:p>
                <a:pPr lvl="1"/>
                <a:r>
                  <a:rPr lang="zh-CN" altLang="zh-CN" dirty="0"/>
                  <a:t>Inter-monolayer friction &amp; differential stress for asymmetric membranes</a:t>
                </a:r>
              </a:p>
              <a:p>
                <a:r>
                  <a:rPr lang="zh-CN" altLang="zh-CN" b="1" dirty="0"/>
                  <a:t>Active matter &amp; non-equilibrium dynamics</a:t>
                </a:r>
                <a:endParaRPr lang="zh-CN" altLang="zh-CN" dirty="0"/>
              </a:p>
              <a:p>
                <a:pPr lvl="1"/>
                <a:r>
                  <a:rPr lang="zh-CN" altLang="zh-CN" dirty="0"/>
                  <a:t>Time-dependent spontaneous curvature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1900"/>
                        </m:ctrlPr>
                      </m:sSubPr>
                      <m:e>
                        <m:r>
                          <a:rPr lang="zh-CN" altLang="en-US" sz="1900" i="1"/>
                          <m:t>𝑐</m:t>
                        </m:r>
                      </m:e>
                      <m:sub>
                        <m:r>
                          <a:rPr lang="en-US" altLang="zh-CN" sz="1900"/>
                          <m:t>0</m:t>
                        </m:r>
                      </m:sub>
                    </m:sSub>
                    <m:d>
                      <m:dPr>
                        <m:sepChr m:val=","/>
                        <m:ctrlPr>
                          <a:rPr lang="zh-CN" altLang="en-US" sz="1900" i="1"/>
                        </m:ctrlPr>
                      </m:dPr>
                      <m:e>
                        <m:r>
                          <a:rPr lang="zh-CN" altLang="en-US" sz="1900" b="1"/>
                          <m:t>𝐫</m:t>
                        </m:r>
                      </m:e>
                      <m:e>
                        <m:r>
                          <a:rPr lang="zh-CN" altLang="en-US" sz="1900" i="1"/>
                          <m:t>𝑡</m:t>
                        </m:r>
                      </m:e>
                    </m:d>
                  </m:oMath>
                </a14:m>
                <a:r>
                  <a:rPr lang="zh-CN" altLang="zh-CN" dirty="0"/>
                  <a:t> driven by ATP-consuming proteins</a:t>
                </a:r>
              </a:p>
              <a:p>
                <a:pPr lvl="1"/>
                <a:r>
                  <a:rPr lang="zh-CN" altLang="zh-CN" dirty="0"/>
                  <a:t>Stochastic differential equations for membrane fluctuations under energy input</a:t>
                </a:r>
              </a:p>
              <a:p>
                <a:r>
                  <a:rPr lang="zh-CN" altLang="zh-CN" b="1" dirty="0"/>
                  <a:t>Multi-component &amp; phase separation</a:t>
                </a:r>
                <a:endParaRPr lang="zh-CN" altLang="zh-CN" dirty="0"/>
              </a:p>
              <a:p>
                <a:pPr lvl="1"/>
                <a:r>
                  <a:rPr lang="zh-CN" altLang="zh-CN" dirty="0"/>
                  <a:t>Coupling lipid composition </a:t>
                </a:r>
                <a14:m>
                  <m:oMath xmlns:m="http://schemas.openxmlformats.org/officeDocument/2006/math">
                    <m:r>
                      <a:rPr lang="zh-CN" altLang="en-US" sz="2200" i="1"/>
                      <m:t>𝜙</m:t>
                    </m:r>
                  </m:oMath>
                </a14:m>
                <a:r>
                  <a:rPr lang="zh-CN" altLang="zh-CN" dirty="0"/>
                  <a:t> with local curvature </a:t>
                </a:r>
                <a14:m>
                  <m:oMath xmlns:m="http://schemas.openxmlformats.org/officeDocument/2006/math">
                    <m:r>
                      <a:rPr lang="zh-CN" altLang="en-US" sz="1900" i="1"/>
                      <m:t>𝐻</m:t>
                    </m:r>
                  </m:oMath>
                </a14:m>
                <a:r>
                  <a:rPr lang="zh-CN" altLang="zh-CN" dirty="0"/>
                  <a:t> (Landau-type free energy)</a:t>
                </a:r>
              </a:p>
              <a:p>
                <a:pPr lvl="1"/>
                <a:r>
                  <a:rPr lang="zh-CN" altLang="zh-CN" dirty="0"/>
                  <a:t>Line tension at domain boundaries regulating vesicle budding and viral egress</a:t>
                </a:r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AB19DE1-5959-AF19-BE1A-E0D6A8D0CA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21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1573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5D11DF-9EE3-2DBA-D133-DDA890444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b="1" dirty="0"/>
              <a:t>Future Directions – Mechanics, Computation &amp; Applications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7B32259-5FE9-559A-53BA-2F0A30E30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CN" altLang="zh-CN" b="1" dirty="0"/>
              <a:t>Cytoskeleton-membrane composite</a:t>
            </a:r>
            <a:endParaRPr lang="zh-CN" altLang="zh-CN" dirty="0"/>
          </a:p>
          <a:p>
            <a:pPr lvl="1"/>
            <a:r>
              <a:rPr lang="zh-CN" altLang="zh-CN" dirty="0"/>
              <a:t>Nonlinear viscoelastic substrate coupling (actin cortex + lipid bilayer)</a:t>
            </a:r>
          </a:p>
          <a:p>
            <a:pPr lvl="1"/>
            <a:r>
              <a:rPr lang="zh-CN" altLang="zh-CN" dirty="0"/>
              <a:t>Mechanotransduction: membrane tension → protein conformation → gene expression</a:t>
            </a:r>
          </a:p>
          <a:p>
            <a:r>
              <a:rPr lang="zh-CN" altLang="zh-CN" b="1" dirty="0"/>
              <a:t>Multi-scale computation &amp; AI</a:t>
            </a:r>
            <a:endParaRPr lang="zh-CN" altLang="zh-CN" dirty="0"/>
          </a:p>
          <a:p>
            <a:pPr lvl="1"/>
            <a:r>
              <a:rPr lang="zh-CN" altLang="zh-CN" dirty="0"/>
              <a:t>Coarse-grained MD coupled with continuum Helfrich theory (nm ↔ μm)</a:t>
            </a:r>
          </a:p>
          <a:p>
            <a:pPr lvl="1"/>
            <a:r>
              <a:rPr lang="zh-CN" altLang="zh-CN" dirty="0"/>
              <a:t>Physics-Informed Neural Networks (PINNs) to infer stiffness/protein forces from cryo-EM images</a:t>
            </a:r>
          </a:p>
          <a:p>
            <a:r>
              <a:rPr lang="zh-CN" altLang="zh-CN" b="1" dirty="0"/>
              <a:t>Clinical &amp; synthetic biology applications</a:t>
            </a:r>
            <a:endParaRPr lang="zh-CN" altLang="zh-CN" dirty="0"/>
          </a:p>
          <a:p>
            <a:pPr lvl="1"/>
            <a:r>
              <a:rPr lang="zh-CN" altLang="zh-CN" dirty="0"/>
              <a:t>Designing optimal LNP (lipid nanoparticle) shapes for targeted drug delivery</a:t>
            </a:r>
          </a:p>
          <a:p>
            <a:pPr lvl="1"/>
            <a:r>
              <a:rPr lang="zh-CN" altLang="zh-CN" dirty="0"/>
              <a:t>Membrane topology "fingerprints" for early disease diagnosis (e.g., spherocytosis, malaria)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4293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482DD4-F47E-9E55-13CD-4AD29E241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b="1" dirty="0"/>
              <a:t>Closing Statement 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A868A42-0FEC-9981-22B6-DE92582ED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zh-CN" sz="3600" b="1" dirty="0"/>
              <a:t>"Membranes are no longer passive elastic shells — they are active, adaptive, multicomponent, and out-of-equilibrium living interfaces. The future lies at the dynamic intersection of differential geometry, non-equilibrium thermodynamics, machine learning, and translational medicine."</a:t>
            </a:r>
            <a:endParaRPr lang="zh-CN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777305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08BBB8-802E-30A4-0BB6-93D83C86D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Biological Function &amp; Physical Perspective</a:t>
            </a:r>
            <a:endParaRPr lang="zh-CN" altLang="en-US" dirty="0"/>
          </a:p>
        </p:txBody>
      </p:sp>
      <p:pic>
        <p:nvPicPr>
          <p:cNvPr id="4" name="内容占位符 3" descr="Red Blood Cells Function - Causes of Elevated, High, Large">
            <a:extLst>
              <a:ext uri="{FF2B5EF4-FFF2-40B4-BE49-F238E27FC236}">
                <a16:creationId xmlns:a16="http://schemas.microsoft.com/office/drawing/2014/main" id="{76BD9228-2391-E438-4F0A-4DC59BAF0C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25629" y="1470050"/>
            <a:ext cx="3096124" cy="232209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DC38C1C-EA53-3E4C-A8EB-8F99E6A3D52C}"/>
              </a:ext>
            </a:extLst>
          </p:cNvPr>
          <p:cNvSpPr txBox="1"/>
          <p:nvPr/>
        </p:nvSpPr>
        <p:spPr>
          <a:xfrm>
            <a:off x="745958" y="1470050"/>
            <a:ext cx="676174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b="1" dirty="0"/>
              <a:t>Central paradigm</a:t>
            </a:r>
            <a:br>
              <a:rPr lang="zh-CN" altLang="zh-CN" dirty="0"/>
            </a:br>
            <a:r>
              <a:rPr lang="zh-CN" altLang="zh-CN" dirty="0"/>
              <a:t>Membrane shape is intimately coupled to physiological function.</a:t>
            </a:r>
            <a:endParaRPr lang="en-US" altLang="zh-CN" dirty="0"/>
          </a:p>
          <a:p>
            <a:endParaRPr lang="zh-CN" altLang="zh-CN" dirty="0"/>
          </a:p>
          <a:p>
            <a:r>
              <a:rPr lang="zh-CN" altLang="zh-CN" b="1" dirty="0"/>
              <a:t>Biological illustrations</a:t>
            </a:r>
            <a:endParaRPr lang="zh-CN" altLang="zh-CN" dirty="0"/>
          </a:p>
          <a:p>
            <a:pPr lvl="1"/>
            <a:r>
              <a:rPr lang="zh-CN" altLang="zh-CN" b="1" dirty="0"/>
              <a:t>RBCs</a:t>
            </a:r>
            <a:r>
              <a:rPr lang="zh-CN" altLang="zh-CN" dirty="0"/>
              <a:t>: Biconcave disc → optimizes gas exchange and deformability in capillaries.</a:t>
            </a:r>
          </a:p>
          <a:p>
            <a:pPr lvl="1"/>
            <a:r>
              <a:rPr lang="zh-CN" altLang="zh-CN" b="1" dirty="0"/>
              <a:t>Mitochondrial cristae</a:t>
            </a:r>
            <a:r>
              <a:rPr lang="zh-CN" altLang="zh-CN" dirty="0"/>
              <a:t>: Highly folded inner membrane → maximizes ATP synthesis area.</a:t>
            </a:r>
            <a:endParaRPr lang="en-US" altLang="zh-CN" dirty="0"/>
          </a:p>
          <a:p>
            <a:pPr lvl="1"/>
            <a:endParaRPr lang="zh-CN" altLang="zh-CN" dirty="0"/>
          </a:p>
          <a:p>
            <a:r>
              <a:rPr lang="zh-CN" altLang="zh-CN" b="1" dirty="0"/>
              <a:t>Physical model</a:t>
            </a:r>
            <a:br>
              <a:rPr lang="zh-CN" altLang="zh-CN" dirty="0"/>
            </a:br>
            <a:r>
              <a:rPr lang="zh-CN" altLang="zh-CN" dirty="0"/>
              <a:t>Lipid bilayer treated as a </a:t>
            </a:r>
            <a:r>
              <a:rPr lang="zh-CN" altLang="zh-CN" b="1" dirty="0"/>
              <a:t>two-dimensional fluid elastic sheet</a:t>
            </a:r>
            <a:r>
              <a:rPr lang="zh-CN" altLang="zh-CN" dirty="0"/>
              <a:t>.</a:t>
            </a:r>
            <a:endParaRPr lang="en-US" altLang="zh-CN" dirty="0"/>
          </a:p>
          <a:p>
            <a:endParaRPr lang="zh-CN" altLang="zh-CN" dirty="0"/>
          </a:p>
          <a:p>
            <a:r>
              <a:rPr lang="zh-CN" altLang="zh-CN" b="1" dirty="0"/>
              <a:t>Shape determination</a:t>
            </a:r>
            <a:br>
              <a:rPr lang="zh-CN" altLang="zh-CN" dirty="0"/>
            </a:br>
            <a:r>
              <a:rPr lang="zh-CN" altLang="zh-CN" dirty="0"/>
              <a:t>Although biological cues (cytoskeleton, proteins) guide remodeling, </a:t>
            </a:r>
            <a:r>
              <a:rPr lang="zh-CN" altLang="zh-CN" b="1" dirty="0"/>
              <a:t>equilibrium shapes</a:t>
            </a:r>
            <a:r>
              <a:rPr lang="zh-CN" altLang="zh-CN" dirty="0"/>
              <a:t> are governed by </a:t>
            </a:r>
            <a:r>
              <a:rPr lang="zh-CN" altLang="zh-CN" b="1" dirty="0"/>
              <a:t>free-energy minimization</a:t>
            </a:r>
            <a:r>
              <a:rPr lang="zh-CN" altLang="zh-CN" dirty="0"/>
              <a:t> under geometric and physical constraints.</a:t>
            </a:r>
          </a:p>
          <a:p>
            <a:br>
              <a:rPr lang="zh-CN" altLang="zh-CN" dirty="0"/>
            </a:b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C748A42-827B-F294-3C98-C1E16B5D9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5629" y="4044023"/>
            <a:ext cx="3096124" cy="232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124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DE9E4F-3078-50CD-4329-0968C44D6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Historical Evolution &amp; Theoretical Milestones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169342D-E97B-46E4-11D5-EFDD1876B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CN" altLang="zh-CN" b="1" dirty="0"/>
              <a:t>The Lipid Bilayer Hypothesis (1925)</a:t>
            </a:r>
            <a:r>
              <a:rPr lang="zh-CN" altLang="zh-CN" dirty="0"/>
              <a:t>: Gorter and Grendel first established that cell membranes consist of a bimolecular lipid layer.</a:t>
            </a:r>
          </a:p>
          <a:p>
            <a:r>
              <a:rPr lang="zh-CN" altLang="zh-CN" b="1" dirty="0"/>
              <a:t>Fluid Mosaic Model (1972)</a:t>
            </a:r>
            <a:r>
              <a:rPr lang="zh-CN" altLang="zh-CN" dirty="0"/>
              <a:t>: Singer and Nicolson conceptualized the membrane as a two-dimensional liquid matrix, establishing its fluid behavior within the plane alongside elastic resistance against out-of-plane bending.</a:t>
            </a:r>
          </a:p>
          <a:p>
            <a:r>
              <a:rPr lang="zh-CN" altLang="zh-CN" b="1" dirty="0"/>
              <a:t>The Canham-Helfrich Elastic Energy Model (1970–1973)</a:t>
            </a:r>
            <a:r>
              <a:rPr lang="zh-CN" altLang="zh-CN" dirty="0"/>
              <a:t>: Building upon early curvature energy concepts proposed by Peter Canham (1970), Wolfgang Helfrich (1973) formulated a rigorous Hamiltonian by applying differential geometry and liquid crystal physics.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01445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BB51C5-1DD1-3AC4-41B9-7D58D6B01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b="1" dirty="0"/>
              <a:t>The Lipid Bilayer Hypothesis (1925)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61D06D6-F431-7151-C540-9AE9E7EF3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560" y="1750846"/>
            <a:ext cx="7511715" cy="4637923"/>
          </a:xfrm>
        </p:spPr>
        <p:txBody>
          <a:bodyPr>
            <a:normAutofit/>
          </a:bodyPr>
          <a:lstStyle/>
          <a:p>
            <a:r>
              <a:rPr lang="zh-CN" altLang="zh-CN" sz="3200" dirty="0"/>
              <a:t>Extracted lipids from RBCs → spread as monolayer.</a:t>
            </a:r>
          </a:p>
          <a:p>
            <a:r>
              <a:rPr lang="zh-CN" altLang="zh-CN" sz="3200" dirty="0"/>
              <a:t>Monolayer area ≈ 2× cell surface area.</a:t>
            </a:r>
          </a:p>
          <a:p>
            <a:r>
              <a:rPr lang="zh-CN" altLang="zh-CN" sz="3200" b="1" dirty="0"/>
              <a:t>Conclusion</a:t>
            </a:r>
            <a:r>
              <a:rPr lang="zh-CN" altLang="zh-CN" sz="3200" dirty="0"/>
              <a:t>: membrane is a </a:t>
            </a:r>
            <a:r>
              <a:rPr lang="zh-CN" altLang="zh-CN" sz="3200" b="1" dirty="0"/>
              <a:t>bilayer</a:t>
            </a:r>
            <a:r>
              <a:rPr lang="zh-CN" altLang="zh-CN" sz="3200" dirty="0"/>
              <a:t> (two lipid layers back‑to‑back).</a:t>
            </a:r>
          </a:p>
          <a:p>
            <a:r>
              <a:rPr lang="zh-CN" altLang="zh-CN" sz="3200" dirty="0"/>
              <a:t>First direct evidence of membrane molecular structure.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C77EB92-FF64-2DA4-41AF-9DE3A60F7C11}"/>
              </a:ext>
            </a:extLst>
          </p:cNvPr>
          <p:cNvSpPr txBox="1"/>
          <p:nvPr/>
        </p:nvSpPr>
        <p:spPr>
          <a:xfrm>
            <a:off x="3046997" y="3244334"/>
            <a:ext cx="6093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0AC4D25-0E65-F5BE-6ACE-DC483E3AA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4275" y="1780674"/>
            <a:ext cx="4058649" cy="398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092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46515F-DBA2-9238-6219-7C4E58BDE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b="1" dirty="0"/>
              <a:t>Fluid Mosaic Model (1972)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3695F7-681B-AB1D-FD29-CDBE68FCE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884" y="1431758"/>
            <a:ext cx="6581273" cy="5061117"/>
          </a:xfrm>
        </p:spPr>
        <p:txBody>
          <a:bodyPr>
            <a:normAutofit lnSpcReduction="10000"/>
          </a:bodyPr>
          <a:lstStyle/>
          <a:p>
            <a:r>
              <a:rPr lang="zh-CN" altLang="zh-CN" dirty="0"/>
              <a:t>Redefined membrane as </a:t>
            </a:r>
            <a:r>
              <a:rPr lang="zh-CN" altLang="zh-CN" b="1" dirty="0"/>
              <a:t>dynamic 2D fluid lipid matrix</a:t>
            </a:r>
            <a:r>
              <a:rPr lang="zh-CN" altLang="zh-CN" dirty="0"/>
              <a:t> with embedded proteins.</a:t>
            </a:r>
          </a:p>
          <a:p>
            <a:r>
              <a:rPr lang="zh-CN" altLang="zh-CN" dirty="0"/>
              <a:t>Replaced rigid “protein–lipid–protein” sandwich model.</a:t>
            </a:r>
          </a:p>
          <a:p>
            <a:r>
              <a:rPr lang="zh-CN" altLang="zh-CN" dirty="0"/>
              <a:t>Two key features:</a:t>
            </a:r>
          </a:p>
          <a:p>
            <a:pPr lvl="1"/>
            <a:r>
              <a:rPr lang="zh-CN" altLang="zh-CN" b="1" dirty="0"/>
              <a:t>Fluidity</a:t>
            </a:r>
            <a:r>
              <a:rPr lang="zh-CN" altLang="zh-CN" dirty="0"/>
              <a:t>: lipids &amp; proteins diffuse laterally (liquid, not crystal).</a:t>
            </a:r>
          </a:p>
          <a:p>
            <a:pPr lvl="1"/>
            <a:r>
              <a:rPr lang="zh-CN" altLang="zh-CN" b="1" dirty="0"/>
              <a:t>Mosaicity</a:t>
            </a:r>
            <a:r>
              <a:rPr lang="zh-CN" altLang="zh-CN" dirty="0"/>
              <a:t>: proteins are </a:t>
            </a:r>
            <a:r>
              <a:rPr lang="zh-CN" altLang="zh-CN" b="1" dirty="0"/>
              <a:t>embedded</a:t>
            </a:r>
            <a:r>
              <a:rPr lang="zh-CN" altLang="zh-CN" dirty="0"/>
              <a:t> (integral spanning, peripheral attached), not just coated.</a:t>
            </a:r>
          </a:p>
          <a:p>
            <a:r>
              <a:rPr lang="zh-CN" altLang="zh-CN" dirty="0"/>
              <a:t>Explained protein clustering, cell fusion, etc. — still the central paradigm.</a:t>
            </a:r>
          </a:p>
          <a:p>
            <a:endParaRPr lang="zh-CN" altLang="en-US" dirty="0"/>
          </a:p>
        </p:txBody>
      </p:sp>
      <p:pic>
        <p:nvPicPr>
          <p:cNvPr id="4" name="图片 3" descr="Summary of Fluid Mosaic Model of Plasma Membrane by Singer and Nicolson ...">
            <a:extLst>
              <a:ext uri="{FF2B5EF4-FFF2-40B4-BE49-F238E27FC236}">
                <a16:creationId xmlns:a16="http://schemas.microsoft.com/office/drawing/2014/main" id="{525E437A-F5D2-7429-4BB7-6586E6702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7843" y="1540042"/>
            <a:ext cx="4846108" cy="495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85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1786A9-EAC4-EEA5-7FAC-FAC30EEFA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b="1" dirty="0"/>
              <a:t>C-</a:t>
            </a:r>
            <a:r>
              <a:rPr lang="zh-CN" altLang="zh-CN" b="1" dirty="0"/>
              <a:t>H Elastic Energy Model (1970–1973</a:t>
            </a:r>
            <a:r>
              <a:rPr lang="en-US" altLang="zh-CN" b="1" dirty="0"/>
              <a:t>)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9FE85AA-9F09-C8DE-3E4F-CF8A1F7D8B4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3453" y="1660358"/>
                <a:ext cx="6858000" cy="469758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zh-CN" altLang="zh-CN" dirty="0"/>
                  <a:t>Canham (1970): RBC biconcave shape arises from </a:t>
                </a:r>
                <a:r>
                  <a:rPr lang="zh-CN" altLang="zh-CN" b="1" dirty="0"/>
                  <a:t>bending‑energy minimisation</a:t>
                </a:r>
                <a:r>
                  <a:rPr lang="zh-CN" altLang="zh-CN" dirty="0"/>
                  <a:t>.</a:t>
                </a:r>
              </a:p>
              <a:p>
                <a:r>
                  <a:rPr lang="zh-CN" altLang="zh-CN" dirty="0"/>
                  <a:t>Helfrich (1973): formalised with differential geometry &amp; liquid‑crystal physics:</a:t>
                </a:r>
              </a:p>
              <a:p>
                <a14:m>
                  <m:oMath xmlns:m="http://schemas.openxmlformats.org/officeDocument/2006/math">
                    <m:r>
                      <a:rPr lang="zh-CN" altLang="en-US" i="1"/>
                      <m:t>𝐹</m:t>
                    </m:r>
                    <m:r>
                      <a:rPr lang="en-US" altLang="zh-CN"/>
                      <m:t>=</m:t>
                    </m:r>
                    <m:f>
                      <m:fPr>
                        <m:ctrlPr>
                          <a:rPr lang="zh-CN" altLang="en-US" i="1"/>
                        </m:ctrlPr>
                      </m:fPr>
                      <m:num>
                        <m:r>
                          <a:rPr lang="zh-CN" altLang="en-US" i="1"/>
                          <m:t>𝜅</m:t>
                        </m:r>
                      </m:num>
                      <m:den>
                        <m:r>
                          <a:rPr lang="en-US" altLang="zh-CN"/>
                          <m:t>2</m:t>
                        </m:r>
                      </m:den>
                    </m:f>
                    <m:nary>
                      <m:naryPr>
                        <m:grow m:val="on"/>
                        <m:subHide m:val="on"/>
                        <m:supHide m:val="on"/>
                        <m:ctrlPr>
                          <a:rPr lang="zh-CN" altLang="en-US" i="1"/>
                        </m:ctrlPr>
                      </m:naryPr>
                      <m:sub/>
                      <m:sup/>
                      <m:e>
                        <m:r>
                          <a:rPr lang="en-US" altLang="zh-CN"/>
                          <m:t>(</m:t>
                        </m:r>
                      </m:e>
                    </m:nary>
                    <m:d>
                      <m:dPr>
                        <m:begChr m:val=""/>
                        <m:endChr m:val=""/>
                        <m:ctrlPr>
                          <a:rPr lang="zh-CN" altLang="en-US" i="1"/>
                        </m:ctrlPr>
                      </m:dPr>
                      <m:e>
                        <m:r>
                          <a:rPr lang="en-US" altLang="zh-CN"/>
                          <m:t>2</m:t>
                        </m:r>
                        <m:r>
                          <a:rPr lang="zh-CN" altLang="en-US" i="1"/>
                          <m:t>𝐻</m:t>
                        </m:r>
                        <m:r>
                          <a:rPr lang="zh-CN" altLang="en-US"/>
                          <m:t>−</m:t>
                        </m:r>
                        <m:sSub>
                          <m:sSubPr>
                            <m:ctrlPr>
                              <a:rPr lang="zh-CN" altLang="en-US" i="1"/>
                            </m:ctrlPr>
                          </m:sSubPr>
                          <m:e>
                            <m:r>
                              <a:rPr lang="zh-CN" altLang="en-US" i="1"/>
                              <m:t>𝑐</m:t>
                            </m:r>
                          </m:e>
                          <m:sub>
                            <m:r>
                              <a:rPr lang="en-US" altLang="zh-CN"/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zh-CN" altLang="en-US" i="1"/>
                            </m:ctrlPr>
                          </m:sSupPr>
                          <m:e>
                            <m:d>
                              <m:dPr>
                                <m:begChr m:val=""/>
                                <m:endChr m:val=""/>
                                <m:ctrlPr>
                                  <a:rPr lang="zh-CN" altLang="en-US" i="1"/>
                                </m:ctrlPr>
                              </m:dPr>
                              <m:e>
                                <m:r>
                                  <a:rPr lang="en-US" altLang="zh-CN"/>
                                  <m:t>)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/>
                              <m:t>2</m:t>
                            </m:r>
                          </m:sup>
                        </m:sSup>
                        <m:r>
                          <a:rPr lang="zh-CN" altLang="en-US" i="1"/>
                          <m:t>𝑑𝐴</m:t>
                        </m:r>
                        <m:r>
                          <a:rPr lang="en-US" altLang="zh-CN"/>
                          <m:t>+</m:t>
                        </m:r>
                        <m:acc>
                          <m:accPr>
                            <m:chr m:val="̅"/>
                            <m:ctrlPr>
                              <a:rPr lang="zh-CN" altLang="en-US" i="1"/>
                            </m:ctrlPr>
                          </m:accPr>
                          <m:e>
                            <m:r>
                              <a:rPr lang="zh-CN" altLang="en-US" i="1"/>
                              <m:t>𝜅</m:t>
                            </m:r>
                          </m:e>
                        </m:acc>
                        <m:nary>
                          <m:naryPr>
                            <m:grow m:val="on"/>
                            <m:subHide m:val="on"/>
                            <m:supHide m:val="on"/>
                            <m:ctrlPr>
                              <a:rPr lang="zh-CN" altLang="en-US" i="1"/>
                            </m:ctrlPr>
                          </m:naryPr>
                          <m:sub/>
                          <m:sup/>
                          <m:e>
                            <m:r>
                              <a:rPr lang="zh-CN" altLang="en-US" i="1"/>
                              <m:t>𝐾</m:t>
                            </m:r>
                          </m:e>
                        </m:nary>
                        <m:r>
                          <a:rPr lang="zh-CN" altLang="en-US" i="1"/>
                          <m:t>𝑑𝐴</m:t>
                        </m:r>
                      </m:e>
                    </m:d>
                  </m:oMath>
                </a14:m>
                <a:endParaRPr lang="zh-CN" altLang="en-US" dirty="0"/>
              </a:p>
              <a:p>
                <a:r>
                  <a:rPr lang="zh-CN" altLang="zh-CN" b="1" dirty="0"/>
                  <a:t>Key contribution</a:t>
                </a:r>
                <a:r>
                  <a:rPr lang="zh-CN" altLang="zh-CN" dirty="0"/>
                  <a:t>: predicts equilibrium shapes (vesicles, tubules, discocytes) from </a:t>
                </a:r>
                <a:r>
                  <a:rPr lang="zh-CN" altLang="zh-CN" b="1" dirty="0"/>
                  <a:t>curvature elasticity</a:t>
                </a:r>
                <a:r>
                  <a:rPr lang="zh-CN" altLang="zh-CN" dirty="0"/>
                  <a:t> — still the standard membrane mechanics framework.</a:t>
                </a:r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9FE85AA-9F09-C8DE-3E4F-CF8A1F7D8B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3453" y="1660358"/>
                <a:ext cx="6858000" cy="4697580"/>
              </a:xfrm>
              <a:blipFill>
                <a:blip r:embed="rId2"/>
                <a:stretch>
                  <a:fillRect l="-1600" t="-2983" r="-32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EB975D6C-0331-D64E-2E0D-3E8B07704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7916" y="1642896"/>
            <a:ext cx="4240631" cy="134302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6EB2BAF-E758-1985-7494-10910BA600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7916" y="3082758"/>
            <a:ext cx="3955884" cy="32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58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2723B7-A0D6-75B5-9B65-DD8880723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b="1" dirty="0"/>
              <a:t>Basic Mathematical Setup: Differential Geometry of 2D Surfaces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8A79771-B093-3151-8337-DD9D4369D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zh-CN" sz="3600" dirty="0"/>
              <a:t>Assume that the position vector of any point on the surface is expressed as </a:t>
            </a:r>
            <a:r>
              <a:rPr lang="zh-CN" altLang="zh-CN" sz="3600" b="1" dirty="0"/>
              <a:t>r(u,v) ∈ ℝ³</a:t>
            </a:r>
            <a:r>
              <a:rPr lang="en-US" altLang="zh-CN" sz="3600" b="1" dirty="0"/>
              <a:t>.</a:t>
            </a:r>
          </a:p>
          <a:p>
            <a:pPr marL="0" indent="0">
              <a:buNone/>
            </a:pPr>
            <a:r>
              <a:rPr lang="zh-CN" altLang="zh-CN" sz="3600" dirty="0"/>
              <a:t>The square of the infinitesimal line element on the surface is given by the first fundamental form:</a:t>
            </a:r>
            <a:br>
              <a:rPr lang="zh-CN" altLang="zh-CN" sz="3600" dirty="0"/>
            </a:br>
            <a:r>
              <a:rPr lang="en-US" altLang="zh-CN" sz="3600" dirty="0"/>
              <a:t>            </a:t>
            </a:r>
            <a:r>
              <a:rPr lang="zh-CN" altLang="zh-CN" sz="3600" b="1" dirty="0"/>
              <a:t>I = dr · dr = E du² + 2F du dv + G dv²</a:t>
            </a:r>
            <a:r>
              <a:rPr lang="zh-CN" altLang="zh-CN" sz="3600" dirty="0"/>
              <a:t>,</a:t>
            </a:r>
            <a:endParaRPr lang="en-US" altLang="zh-CN" sz="3600" dirty="0"/>
          </a:p>
          <a:p>
            <a:pPr marL="0" indent="0">
              <a:buNone/>
            </a:pPr>
            <a:r>
              <a:rPr lang="zh-CN" altLang="zh-CN" sz="3600" dirty="0"/>
              <a:t>with coefficients defined as</a:t>
            </a:r>
            <a:br>
              <a:rPr lang="zh-CN" altLang="zh-CN" sz="3600" dirty="0"/>
            </a:br>
            <a:r>
              <a:rPr lang="en-US" altLang="zh-CN" sz="3600" dirty="0"/>
              <a:t>              </a:t>
            </a:r>
            <a:r>
              <a:rPr lang="zh-CN" altLang="zh-CN" sz="3600" b="1" dirty="0"/>
              <a:t>E = rᵤ · rᵤ</a:t>
            </a:r>
            <a:r>
              <a:rPr lang="zh-CN" altLang="zh-CN" sz="3600" dirty="0"/>
              <a:t>, </a:t>
            </a:r>
            <a:r>
              <a:rPr lang="zh-CN" altLang="zh-CN" sz="3600" b="1" dirty="0"/>
              <a:t>F = rᵤ · rᵥ</a:t>
            </a:r>
            <a:r>
              <a:rPr lang="zh-CN" altLang="zh-CN" sz="3600" dirty="0"/>
              <a:t>, </a:t>
            </a:r>
            <a:r>
              <a:rPr lang="zh-CN" altLang="zh-CN" sz="3600" b="1" dirty="0"/>
              <a:t>G = rᵥ · rᵥ</a:t>
            </a:r>
            <a:r>
              <a:rPr lang="zh-CN" altLang="zh-CN" sz="3600" dirty="0"/>
              <a:t>.</a:t>
            </a:r>
            <a:br>
              <a:rPr lang="zh-CN" altLang="zh-CN" dirty="0"/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91100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4AA78A-1E4C-CD0A-AC0B-CB10D13F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Second Fundamental Form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61051B0-D0A1-81D0-0C04-3CA2DB8E5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476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zh-CN" sz="3200" dirty="0"/>
              <a:t>The unit normal vector </a:t>
            </a:r>
            <a:r>
              <a:rPr lang="zh-CN" altLang="zh-CN" sz="3200" b="1" dirty="0"/>
              <a:t>n</a:t>
            </a:r>
            <a:r>
              <a:rPr lang="zh-CN" altLang="zh-CN" sz="3200" dirty="0"/>
              <a:t> at a given point on the surface is defined as</a:t>
            </a:r>
            <a:br>
              <a:rPr lang="zh-CN" altLang="zh-CN" sz="3200" dirty="0"/>
            </a:br>
            <a:r>
              <a:rPr lang="en-US" altLang="zh-CN" sz="3200" dirty="0"/>
              <a:t>                               </a:t>
            </a:r>
            <a:r>
              <a:rPr lang="zh-CN" altLang="zh-CN" sz="3200" b="1" dirty="0"/>
              <a:t>n = ( rᵤ × rᵥ ) / | rᵤ × rᵥ |</a:t>
            </a:r>
            <a:r>
              <a:rPr lang="zh-CN" altLang="zh-CN" sz="3200" dirty="0"/>
              <a:t>.</a:t>
            </a:r>
            <a:br>
              <a:rPr lang="zh-CN" altLang="zh-CN" sz="3200" dirty="0"/>
            </a:br>
            <a:r>
              <a:rPr lang="zh-CN" altLang="zh-CN" sz="3200" dirty="0"/>
              <a:t>The second fundamental form describes the extrinsic bending of the surface in three-dimensional space:</a:t>
            </a:r>
            <a:br>
              <a:rPr lang="zh-CN" altLang="zh-CN" sz="3200" dirty="0"/>
            </a:br>
            <a:r>
              <a:rPr lang="en-US" altLang="zh-CN" sz="3200" dirty="0"/>
              <a:t>                </a:t>
            </a:r>
            <a:r>
              <a:rPr lang="zh-CN" altLang="zh-CN" sz="3200" b="1" dirty="0"/>
              <a:t>II = – dr · dn = L du² + 2M du dv + N dv²</a:t>
            </a:r>
            <a:r>
              <a:rPr lang="zh-CN" altLang="zh-CN" sz="3200" dirty="0"/>
              <a:t>,</a:t>
            </a:r>
            <a:br>
              <a:rPr lang="zh-CN" altLang="zh-CN" sz="3200" dirty="0"/>
            </a:br>
            <a:r>
              <a:rPr lang="zh-CN" altLang="zh-CN" sz="3200" dirty="0"/>
              <a:t>with coefficients defined as</a:t>
            </a:r>
            <a:br>
              <a:rPr lang="zh-CN" altLang="zh-CN" sz="3200" dirty="0"/>
            </a:br>
            <a:r>
              <a:rPr lang="en-US" altLang="zh-CN" sz="3200" dirty="0"/>
              <a:t>                     </a:t>
            </a:r>
            <a:r>
              <a:rPr lang="zh-CN" altLang="zh-CN" sz="3200" b="1" dirty="0"/>
              <a:t>L = rᵤᵤ · n</a:t>
            </a:r>
            <a:r>
              <a:rPr lang="zh-CN" altLang="zh-CN" sz="3200" dirty="0"/>
              <a:t>, </a:t>
            </a:r>
            <a:r>
              <a:rPr lang="zh-CN" altLang="zh-CN" sz="3200" b="1" dirty="0"/>
              <a:t>M = rᵤᵥ · n</a:t>
            </a:r>
            <a:r>
              <a:rPr lang="zh-CN" altLang="zh-CN" sz="3200" dirty="0"/>
              <a:t>, </a:t>
            </a:r>
            <a:r>
              <a:rPr lang="zh-CN" altLang="zh-CN" sz="3200" b="1" dirty="0"/>
              <a:t>N = rᵥᵥ · n</a:t>
            </a:r>
            <a:r>
              <a:rPr lang="zh-CN" altLang="zh-CN" sz="3200" dirty="0"/>
              <a:t>.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490529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472A35-37B1-7417-ADF0-DF33C5D96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How to get principle curvature?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F97A86A-5704-1503-C087-AE66331EF3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zh-CN" altLang="zh-CN" dirty="0"/>
                  <a:t>Write the coefficient matrices of the two fundamental forms.</a:t>
                </a:r>
                <a:br>
                  <a:rPr lang="zh-CN" altLang="zh-CN" dirty="0"/>
                </a:br>
                <a:r>
                  <a:rPr lang="zh-CN" altLang="zh-CN" dirty="0"/>
                  <a:t>First fundamental form (metric matrix, describing intrinsic geometry):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1"/>
                        <m:t>𝐈</m:t>
                      </m:r>
                      <m:r>
                        <a:rPr lang="en-US" altLang="zh-CN"/>
                        <m:t>=</m:t>
                      </m:r>
                      <m:d>
                        <m:dPr>
                          <m:ctrlPr>
                            <a:rPr lang="zh-CN" altLang="en-US" i="1"/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i="1"/>
                              </m:ctrlPr>
                            </m:mPr>
                            <m:mr>
                              <m:e>
                                <m:r>
                                  <a:rPr lang="zh-CN" altLang="en-US" i="1"/>
                                  <m:t>𝐸</m:t>
                                </m:r>
                              </m:e>
                              <m:e>
                                <m:r>
                                  <a:rPr lang="zh-CN" altLang="en-US" i="1"/>
                                  <m:t>𝐹</m:t>
                                </m:r>
                              </m:e>
                            </m:mr>
                            <m:mr>
                              <m:e>
                                <m:r>
                                  <a:rPr lang="zh-CN" altLang="en-US" i="1"/>
                                  <m:t>𝐹</m:t>
                                </m:r>
                              </m:e>
                              <m:e>
                                <m:r>
                                  <a:rPr lang="zh-CN" altLang="en-US" i="1"/>
                                  <m:t>𝐺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b="0" dirty="0"/>
              </a:p>
              <a:p>
                <a:pPr marL="0" indent="0">
                  <a:buNone/>
                </a:pPr>
                <a:r>
                  <a:rPr lang="zh-CN" altLang="zh-CN" dirty="0"/>
                  <a:t>Second fundamental form (curvature matrix, describing extrinsic bending):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1"/>
                        <m:t>𝐈𝐈</m:t>
                      </m:r>
                      <m:r>
                        <a:rPr lang="en-US" altLang="zh-CN"/>
                        <m:t>=</m:t>
                      </m:r>
                      <m:d>
                        <m:dPr>
                          <m:ctrlPr>
                            <a:rPr lang="zh-CN" altLang="en-US" i="1"/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i="1"/>
                              </m:ctrlPr>
                            </m:mPr>
                            <m:mr>
                              <m:e>
                                <m:r>
                                  <a:rPr lang="zh-CN" altLang="en-US" i="1"/>
                                  <m:t>𝐿</m:t>
                                </m:r>
                              </m:e>
                              <m:e>
                                <m:r>
                                  <a:rPr lang="zh-CN" altLang="en-US" i="1"/>
                                  <m:t>𝑀</m:t>
                                </m:r>
                              </m:e>
                            </m:mr>
                            <m:mr>
                              <m:e>
                                <m:r>
                                  <a:rPr lang="zh-CN" altLang="en-US" i="1"/>
                                  <m:t>𝑀</m:t>
                                </m:r>
                              </m:e>
                              <m:e>
                                <m:r>
                                  <a:rPr lang="zh-CN" altLang="en-US" i="1"/>
                                  <m:t>𝑁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br>
                  <a:rPr lang="zh-CN" altLang="zh-CN" dirty="0"/>
                </a:br>
                <a:r>
                  <a:rPr lang="zh-CN" altLang="zh-CN" dirty="0"/>
                  <a:t>The principal curvatures </a:t>
                </a:r>
                <a14:m>
                  <m:oMath xmlns:m="http://schemas.openxmlformats.org/officeDocument/2006/math">
                    <m:r>
                      <a:rPr lang="zh-CN" altLang="en-US" i="1"/>
                      <m:t>𝑐</m:t>
                    </m:r>
                  </m:oMath>
                </a14:m>
                <a:r>
                  <a:rPr lang="zh-CN" altLang="zh-CN" dirty="0"/>
                  <a:t> are the eigenvalues of the shape operator (Weingarten map) </a:t>
                </a:r>
                <a14:m>
                  <m:oMath xmlns:m="http://schemas.openxmlformats.org/officeDocument/2006/math">
                    <m:r>
                      <a:rPr lang="zh-CN" altLang="en-US"/>
                      <m:t>𝒲</m:t>
                    </m:r>
                    <m:r>
                      <a:rPr lang="en-US" altLang="zh-CN"/>
                      <m:t>=</m:t>
                    </m:r>
                    <m:sSup>
                      <m:sSupPr>
                        <m:ctrlPr>
                          <a:rPr lang="zh-CN" altLang="en-US" i="1"/>
                        </m:ctrlPr>
                      </m:sSupPr>
                      <m:e>
                        <m:r>
                          <a:rPr lang="zh-CN" altLang="en-US" b="1"/>
                          <m:t>𝐈</m:t>
                        </m:r>
                      </m:e>
                      <m:sup>
                        <m:r>
                          <a:rPr lang="zh-CN" altLang="en-US"/>
                          <m:t>−</m:t>
                        </m:r>
                        <m:r>
                          <a:rPr lang="en-US" altLang="zh-CN"/>
                          <m:t>1</m:t>
                        </m:r>
                      </m:sup>
                    </m:sSup>
                    <m:r>
                      <a:rPr lang="zh-CN" altLang="en-US"/>
                      <m:t>⋅</m:t>
                    </m:r>
                    <m:r>
                      <a:rPr lang="zh-CN" altLang="en-US" b="1"/>
                      <m:t>𝐈𝐈</m:t>
                    </m:r>
                  </m:oMath>
                </a14:m>
                <a:r>
                  <a:rPr lang="zh-CN" altLang="zh-CN" dirty="0"/>
                  <a:t>. Equivalently, we solve the following generalized eigenvalue problem: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/>
                        <m:t>det</m:t>
                      </m:r>
                      <m:r>
                        <a:rPr lang="zh-CN" altLang="en-US"/>
                        <m:t>⁡</m:t>
                      </m:r>
                      <m:d>
                        <m:dPr>
                          <m:ctrlPr>
                            <a:rPr lang="zh-CN" altLang="en-US" i="1"/>
                          </m:ctrlPr>
                        </m:dPr>
                        <m:e>
                          <m:r>
                            <a:rPr lang="zh-CN" altLang="en-US" b="1"/>
                            <m:t>𝐈𝐈</m:t>
                          </m:r>
                          <m:r>
                            <a:rPr lang="zh-CN" altLang="en-US"/>
                            <m:t>−</m:t>
                          </m:r>
                          <m:r>
                            <a:rPr lang="zh-CN" altLang="en-US" i="1"/>
                            <m:t>𝑐</m:t>
                          </m:r>
                          <m:r>
                            <m:rPr>
                              <m:nor/>
                            </m:rPr>
                            <a:rPr lang="zh-CN" altLang="en-US"/>
                            <m:t> </m:t>
                          </m:r>
                          <m:r>
                            <a:rPr lang="zh-CN" altLang="en-US" b="1"/>
                            <m:t>𝐈</m:t>
                          </m:r>
                        </m:e>
                      </m:d>
                      <m:r>
                        <a:rPr lang="en-US" altLang="zh-CN"/>
                        <m:t>=0</m:t>
                      </m:r>
                    </m:oMath>
                  </m:oMathPara>
                </a14:m>
                <a:endParaRPr lang="en-US" altLang="zh-CN" b="0" dirty="0"/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F97A86A-5704-1503-C087-AE66331EF3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8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3272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1357</TotalTime>
  <Words>5542</Words>
  <Application>Microsoft Office PowerPoint</Application>
  <PresentationFormat>宽屏</PresentationFormat>
  <Paragraphs>98</Paragraphs>
  <Slides>16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0" baseType="lpstr">
      <vt:lpstr>等线</vt:lpstr>
      <vt:lpstr>等线 Light</vt:lpstr>
      <vt:lpstr>Arial</vt:lpstr>
      <vt:lpstr>Office 主题​​</vt:lpstr>
      <vt:lpstr>The Cell's Elastic Skin:  How Membrane Physics Organize Biological Life</vt:lpstr>
      <vt:lpstr>Biological Function &amp; Physical Perspective</vt:lpstr>
      <vt:lpstr>Historical Evolution &amp; Theoretical Milestones</vt:lpstr>
      <vt:lpstr>The Lipid Bilayer Hypothesis (1925)</vt:lpstr>
      <vt:lpstr>Fluid Mosaic Model (1972)</vt:lpstr>
      <vt:lpstr>C-H Elastic Energy Model (1970–1973)</vt:lpstr>
      <vt:lpstr>Basic Mathematical Setup: Differential Geometry of 2D Surfaces</vt:lpstr>
      <vt:lpstr>Second Fundamental Form</vt:lpstr>
      <vt:lpstr>How to get principle curvature?</vt:lpstr>
      <vt:lpstr>Mean Curvature and Gaussian Curvature</vt:lpstr>
      <vt:lpstr>Helfrich Theory </vt:lpstr>
      <vt:lpstr>Helfrich Theory </vt:lpstr>
      <vt:lpstr>Visualization</vt:lpstr>
      <vt:lpstr>Future Directions – Theoretical &amp; Physical Extensions</vt:lpstr>
      <vt:lpstr>Future Directions – Mechanics, Computation &amp; Applications</vt:lpstr>
      <vt:lpstr>Closing Statement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715620285@qq.com</dc:creator>
  <cp:lastModifiedBy>715620285@qq.com</cp:lastModifiedBy>
  <cp:revision>2</cp:revision>
  <dcterms:created xsi:type="dcterms:W3CDTF">2026-07-25T07:25:27Z</dcterms:created>
  <dcterms:modified xsi:type="dcterms:W3CDTF">2026-07-26T06:03:20Z</dcterms:modified>
</cp:coreProperties>
</file>